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86" r:id="rId2"/>
    <p:sldId id="280" r:id="rId3"/>
    <p:sldId id="287" r:id="rId4"/>
    <p:sldId id="265" r:id="rId5"/>
    <p:sldId id="281" r:id="rId6"/>
    <p:sldId id="282" r:id="rId7"/>
    <p:sldId id="259" r:id="rId8"/>
    <p:sldId id="288" r:id="rId9"/>
    <p:sldId id="291" r:id="rId10"/>
    <p:sldId id="267" r:id="rId11"/>
    <p:sldId id="284" r:id="rId12"/>
    <p:sldId id="290" r:id="rId13"/>
    <p:sldId id="269" r:id="rId14"/>
    <p:sldId id="276" r:id="rId15"/>
    <p:sldId id="277" r:id="rId16"/>
    <p:sldId id="292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86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EC684-8E0E-47DF-BFC0-659D3D76776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F9A96-99C0-45AA-AD24-4DFE8D2736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60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" name="Picture 67" descr="C:\Users\malves\AppData\Local\Microsoft\Windows\Temporary Internet Files\Content.IE5\IPBZL32E\MPj04312780000[1].jpg"/>
          <p:cNvPicPr>
            <a:picLocks noChangeAspect="1" noChangeArrowheads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7158" y="-785842"/>
            <a:ext cx="8215322" cy="821532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15000"/>
              </a:srgbClr>
            </a:outerShdw>
            <a:softEdge rad="635000"/>
          </a:effectLst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073E-B235-46C4-9DDE-E6C427803EE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 3" pitchFamily="18" charset="2"/>
        <a:buChar char="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 3" pitchFamily="18" charset="2"/>
        <a:buChar char="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2;&#1086;&#1083;&#1080;&#1090;&#1074;&#1072;%20&#1044;&#1077;&#1090;&#1077;&#1081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0;&#1088;&#1099;&#1083;&#1086;&#1074;&#1072;%20&#1054;&#1083;&#1100;&#1075;&#1072;.%20&#1057;&#1086;&#1094;&#1080;&#1072;&#1083;&#1100;&#1085;&#1099;&#1081;%20&#1088;&#1086;&#1083;&#1080;&#1082;%20&#1086;%20&#1076;&#1077;&#1090;&#1076;&#1086;&#1084;&#1077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2;&#1076;&#1072;&#1078;&#1080;&#1086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78595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8" descr="http://nachalka.com/sites/default/userpic/my_family/family_zu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929454" cy="3500438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7" name="Рисунок 3" descr="dn4m6fr_321fj7zxngd_b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429000"/>
            <a:ext cx="5929322" cy="342900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олитва Детей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рылова Ольга. Социальный ролик о детдом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&amp;Scy;&amp;kcy;&amp;acy;&amp;chcy;&amp;acy;&amp;tcy;&amp;softcy; &amp;ocy;&amp;bcy;&amp;ocy;&amp;icy; &amp;dcy;&amp;lcy;&amp;yacy; &amp;scy;&amp;tcy;&amp;ocy;&amp;lcy;&amp;acy;, &amp;tscy;&amp;vcy;&amp;iecy;&amp;tcy; &amp;chcy;&amp;iecy;&amp;rcy;&amp;ncy;&amp;ycy;&amp;jcy;, &amp;tcy;&amp;iecy;&amp;kcy;&amp;scy;&amp;tcy;&amp;ucy;&amp;rcy;&amp;acy;, &amp;Fcy;&amp;ocy;&amp;ncy; - &amp;kcy;&amp;acy;&amp;rcy;&amp;tcy;&amp;icy;&amp;ncy;&amp;kcy;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Pictures\свеча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08218"/>
            <a:ext cx="20002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свеча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93768"/>
            <a:ext cx="20002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Pictures\свеча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32132"/>
            <a:ext cx="20002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свеча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5418"/>
            <a:ext cx="20002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3200" y="4963972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4000" dirty="0">
              <a:solidFill>
                <a:srgbClr val="FFFF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786322"/>
            <a:ext cx="635795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FF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Притча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FF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«Четыре свечи»</a:t>
            </a:r>
            <a:endParaRPr lang="ru-RU" sz="5400" b="1" cap="none" spc="0" dirty="0">
              <a:ln w="11430"/>
              <a:solidFill>
                <a:srgbClr val="FFFF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адажи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535782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70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4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99" name="Прямоугольник 98"/>
          <p:cNvSpPr/>
          <p:nvPr/>
        </p:nvSpPr>
        <p:spPr>
          <a:xfrm>
            <a:off x="1571604" y="2500306"/>
            <a:ext cx="2000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любить свою семью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1571604" y="3500438"/>
            <a:ext cx="2143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внимательным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571604" y="4429132"/>
            <a:ext cx="1743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заботливым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1571604" y="5072074"/>
            <a:ext cx="1391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помогать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5960191" y="3429000"/>
            <a:ext cx="1326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огорчать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5990263" y="4253219"/>
            <a:ext cx="1296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ругаться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5968487" y="5072074"/>
            <a:ext cx="153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предавать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6006285" y="2643182"/>
            <a:ext cx="12089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грубить</a:t>
            </a:r>
          </a:p>
        </p:txBody>
      </p:sp>
      <p:sp>
        <p:nvSpPr>
          <p:cNvPr id="107" name="Овал 106"/>
          <p:cNvSpPr/>
          <p:nvPr/>
        </p:nvSpPr>
        <p:spPr>
          <a:xfrm>
            <a:off x="500034" y="235743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Овал 112"/>
          <p:cNvSpPr/>
          <p:nvPr/>
        </p:nvSpPr>
        <p:spPr>
          <a:xfrm>
            <a:off x="500034" y="285749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Овал 113"/>
          <p:cNvSpPr/>
          <p:nvPr/>
        </p:nvSpPr>
        <p:spPr>
          <a:xfrm>
            <a:off x="500034" y="335756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Овал 114"/>
          <p:cNvSpPr/>
          <p:nvPr/>
        </p:nvSpPr>
        <p:spPr>
          <a:xfrm>
            <a:off x="500034" y="3857628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Овал 115"/>
          <p:cNvSpPr/>
          <p:nvPr/>
        </p:nvSpPr>
        <p:spPr>
          <a:xfrm>
            <a:off x="500034" y="4357694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500034" y="485776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Овал 117"/>
          <p:cNvSpPr/>
          <p:nvPr/>
        </p:nvSpPr>
        <p:spPr>
          <a:xfrm>
            <a:off x="500034" y="535782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14282" y="5857892"/>
            <a:ext cx="8715436" cy="100010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3" name="Прямая соединительная линия 62"/>
          <p:cNvCxnSpPr>
            <a:stCxn id="61" idx="1"/>
          </p:cNvCxnSpPr>
          <p:nvPr/>
        </p:nvCxnSpPr>
        <p:spPr>
          <a:xfrm rot="10800000" flipH="1" flipV="1">
            <a:off x="214282" y="6357946"/>
            <a:ext cx="8715436" cy="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2536017" y="6107925"/>
            <a:ext cx="50006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5965835" y="6107131"/>
            <a:ext cx="50006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4322761" y="6607173"/>
            <a:ext cx="50006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2786050" y="5857892"/>
            <a:ext cx="3429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начало начал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215074" y="5857892"/>
            <a:ext cx="27146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очаг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14282" y="5857892"/>
            <a:ext cx="25717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кров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214282" y="6334780"/>
            <a:ext cx="43577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причал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572000" y="6334780"/>
            <a:ext cx="43577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крепость</a:t>
            </a:r>
          </a:p>
        </p:txBody>
      </p:sp>
      <p:sp>
        <p:nvSpPr>
          <p:cNvPr id="71" name="Овал 70"/>
          <p:cNvSpPr/>
          <p:nvPr/>
        </p:nvSpPr>
        <p:spPr>
          <a:xfrm>
            <a:off x="1000100" y="235743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1000100" y="285749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1000100" y="335756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1000100" y="3857628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1000100" y="4357694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1000100" y="485776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Овал 81"/>
          <p:cNvSpPr/>
          <p:nvPr/>
        </p:nvSpPr>
        <p:spPr>
          <a:xfrm>
            <a:off x="1000100" y="535782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Овал 82"/>
          <p:cNvSpPr/>
          <p:nvPr/>
        </p:nvSpPr>
        <p:spPr>
          <a:xfrm>
            <a:off x="8072462" y="235743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Овал 87"/>
          <p:cNvSpPr/>
          <p:nvPr/>
        </p:nvSpPr>
        <p:spPr>
          <a:xfrm>
            <a:off x="8072462" y="285749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Овал 90"/>
          <p:cNvSpPr/>
          <p:nvPr/>
        </p:nvSpPr>
        <p:spPr>
          <a:xfrm>
            <a:off x="8072462" y="335756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8072462" y="3857628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8072462" y="4357694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8072462" y="485776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Овал 107"/>
          <p:cNvSpPr/>
          <p:nvPr/>
        </p:nvSpPr>
        <p:spPr>
          <a:xfrm>
            <a:off x="8072462" y="535782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7572396" y="235743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7572396" y="285749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Овал 110"/>
          <p:cNvSpPr/>
          <p:nvPr/>
        </p:nvSpPr>
        <p:spPr>
          <a:xfrm>
            <a:off x="7572396" y="335756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7572396" y="3857628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Овал 118"/>
          <p:cNvSpPr/>
          <p:nvPr/>
        </p:nvSpPr>
        <p:spPr>
          <a:xfrm>
            <a:off x="7572396" y="4357694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Овал 119"/>
          <p:cNvSpPr/>
          <p:nvPr/>
        </p:nvSpPr>
        <p:spPr>
          <a:xfrm>
            <a:off x="7572396" y="4857760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Овал 120"/>
          <p:cNvSpPr/>
          <p:nvPr/>
        </p:nvSpPr>
        <p:spPr>
          <a:xfrm>
            <a:off x="7572396" y="5357826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1785918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Овал 122"/>
          <p:cNvSpPr/>
          <p:nvPr/>
        </p:nvSpPr>
        <p:spPr>
          <a:xfrm>
            <a:off x="2786050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Овал 128"/>
          <p:cNvSpPr/>
          <p:nvPr/>
        </p:nvSpPr>
        <p:spPr>
          <a:xfrm>
            <a:off x="2285984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Овал 129"/>
          <p:cNvSpPr/>
          <p:nvPr/>
        </p:nvSpPr>
        <p:spPr>
          <a:xfrm>
            <a:off x="3286116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Овал 130"/>
          <p:cNvSpPr/>
          <p:nvPr/>
        </p:nvSpPr>
        <p:spPr>
          <a:xfrm>
            <a:off x="3786182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Овал 131"/>
          <p:cNvSpPr/>
          <p:nvPr/>
        </p:nvSpPr>
        <p:spPr>
          <a:xfrm>
            <a:off x="4286248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Овал 132"/>
          <p:cNvSpPr/>
          <p:nvPr/>
        </p:nvSpPr>
        <p:spPr>
          <a:xfrm>
            <a:off x="4786314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Овал 133"/>
          <p:cNvSpPr/>
          <p:nvPr/>
        </p:nvSpPr>
        <p:spPr>
          <a:xfrm>
            <a:off x="5286380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Овал 134"/>
          <p:cNvSpPr/>
          <p:nvPr/>
        </p:nvSpPr>
        <p:spPr>
          <a:xfrm>
            <a:off x="5786446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Овал 135"/>
          <p:cNvSpPr/>
          <p:nvPr/>
        </p:nvSpPr>
        <p:spPr>
          <a:xfrm>
            <a:off x="6286512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Овал 136"/>
          <p:cNvSpPr/>
          <p:nvPr/>
        </p:nvSpPr>
        <p:spPr>
          <a:xfrm>
            <a:off x="6786578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Овал 138"/>
          <p:cNvSpPr/>
          <p:nvPr/>
        </p:nvSpPr>
        <p:spPr>
          <a:xfrm>
            <a:off x="1285852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Овал 139"/>
          <p:cNvSpPr/>
          <p:nvPr/>
        </p:nvSpPr>
        <p:spPr>
          <a:xfrm>
            <a:off x="785786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Овал 140"/>
          <p:cNvSpPr/>
          <p:nvPr/>
        </p:nvSpPr>
        <p:spPr>
          <a:xfrm>
            <a:off x="7215206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Овал 141"/>
          <p:cNvSpPr/>
          <p:nvPr/>
        </p:nvSpPr>
        <p:spPr>
          <a:xfrm>
            <a:off x="7715272" y="1928802"/>
            <a:ext cx="500066" cy="500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5" name="Группа 74"/>
          <p:cNvGrpSpPr/>
          <p:nvPr/>
        </p:nvGrpSpPr>
        <p:grpSpPr>
          <a:xfrm>
            <a:off x="3821902" y="3178967"/>
            <a:ext cx="1428760" cy="1500199"/>
            <a:chOff x="3821902" y="3178967"/>
            <a:chExt cx="1428760" cy="1500199"/>
          </a:xfrm>
        </p:grpSpPr>
        <p:sp>
          <p:nvSpPr>
            <p:cNvPr id="39" name="Прямоугольник 38"/>
            <p:cNvSpPr/>
            <p:nvPr/>
          </p:nvSpPr>
          <p:spPr>
            <a:xfrm rot="5400000">
              <a:off x="3786623" y="3215127"/>
              <a:ext cx="1500198" cy="1427878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 rot="5400000">
              <a:off x="4500562" y="3929067"/>
              <a:ext cx="750099" cy="7501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rot="10800000">
              <a:off x="3821902" y="3929066"/>
              <a:ext cx="678661" cy="1588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" name="Равнобедренный треугольник 160"/>
          <p:cNvSpPr/>
          <p:nvPr/>
        </p:nvSpPr>
        <p:spPr>
          <a:xfrm>
            <a:off x="857224" y="214290"/>
            <a:ext cx="7358114" cy="164307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 rot="20148661">
            <a:off x="2546043" y="917573"/>
            <a:ext cx="1346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любовь</a:t>
            </a:r>
          </a:p>
        </p:txBody>
      </p:sp>
      <p:sp>
        <p:nvSpPr>
          <p:cNvPr id="98" name="Прямоугольник 97"/>
          <p:cNvSpPr/>
          <p:nvPr/>
        </p:nvSpPr>
        <p:spPr>
          <a:xfrm rot="-20160000">
            <a:off x="5123451" y="918968"/>
            <a:ext cx="1404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доверие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3428992" y="1285860"/>
            <a:ext cx="2110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понимание</a:t>
            </a:r>
          </a:p>
        </p:txBody>
      </p:sp>
      <p:pic>
        <p:nvPicPr>
          <p:cNvPr id="7169" name="Picture 1" descr="C:\Users\1\Desktop\Семья Семинар\Семья Материал\romash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1" y="0"/>
            <a:ext cx="1714480" cy="135729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48" grpId="0"/>
      <p:bldP spid="71" grpId="0" animBg="1"/>
      <p:bldP spid="72" grpId="0" animBg="1"/>
      <p:bldP spid="73" grpId="0" animBg="1"/>
      <p:bldP spid="77" grpId="0" animBg="1"/>
      <p:bldP spid="79" grpId="0" animBg="1"/>
      <p:bldP spid="81" grpId="0" animBg="1"/>
      <p:bldP spid="82" grpId="0" animBg="1"/>
      <p:bldP spid="83" grpId="0" animBg="1"/>
      <p:bldP spid="88" grpId="0" animBg="1"/>
      <p:bldP spid="91" grpId="0" animBg="1"/>
      <p:bldP spid="92" grpId="0" animBg="1"/>
      <p:bldP spid="93" grpId="0" animBg="1"/>
      <p:bldP spid="95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9" grpId="0" animBg="1"/>
      <p:bldP spid="140" grpId="0" animBg="1"/>
      <p:bldP spid="141" grpId="0" animBg="1"/>
      <p:bldP spid="142" grpId="0" animBg="1"/>
      <p:bldP spid="161" grpId="0" animBg="1"/>
      <p:bldP spid="97" grpId="0"/>
      <p:bldP spid="98" grpId="0"/>
      <p:bldP spid="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на свете всего дороже?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что значит семья?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– семь 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чего не может быть она?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папы, мамы и меня.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чем же скреплена она?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Любовью, заботой и теплом.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Ведь все мы связаны семьёй.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1\Desktop\Семья Семинар\Семья Материал\romashk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85918" cy="157161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571612"/>
            <a:ext cx="4657700" cy="318612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всё это только игра,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ею сказать мы хотели: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Великое чудо семья!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 в жизни важнее цели!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Храните её! Берегите!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elanskaya.edusite.ru/images/p43_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3643338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" name="Picture 1" descr="C:\Users\1\Desktop\Семья Семинар\Семья Материал\romash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7" y="5357827"/>
            <a:ext cx="1928794" cy="15001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ИМН СЕМЬЕ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260648"/>
            <a:ext cx="8208912" cy="6120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9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Семья Семинар\Семья Материал\5161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873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0"/>
            <a:ext cx="8001056" cy="857232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Спасибо за урок!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1\Desktop\Семья Семинар\Семья Материал\romashk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143513"/>
            <a:ext cx="207167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78595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00100" y="2143116"/>
            <a:ext cx="7643866" cy="168116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"Семья и семейные ценности"</a:t>
            </a:r>
            <a:endParaRPr lang="ru-RU" sz="3600" b="1" kern="1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Picture 2" descr="C:\Users\1\Desktop\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71834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ыноска-облако 10"/>
          <p:cNvSpPr/>
          <p:nvPr/>
        </p:nvSpPr>
        <p:spPr>
          <a:xfrm>
            <a:off x="214282" y="0"/>
            <a:ext cx="5500694" cy="2000264"/>
          </a:xfrm>
          <a:prstGeom prst="cloudCallout">
            <a:avLst/>
          </a:prstGeom>
          <a:solidFill>
            <a:srgbClr val="FFFF00">
              <a:alpha val="0"/>
            </a:srgbClr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семья?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1643042" y="1785926"/>
            <a:ext cx="7500958" cy="2357454"/>
          </a:xfrm>
          <a:prstGeom prst="cloudCallout">
            <a:avLst/>
          </a:prstGeom>
          <a:solidFill>
            <a:srgbClr val="FFFF00">
              <a:alpha val="30000"/>
            </a:srgbClr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семья называется счастливой?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0" y="4286256"/>
            <a:ext cx="7358114" cy="2214578"/>
          </a:xfrm>
          <a:prstGeom prst="cloudCallout">
            <a:avLst/>
          </a:prstGeom>
          <a:solidFill>
            <a:srgbClr val="FFFF00">
              <a:alpha val="37000"/>
            </a:srgbClr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семейные ценности?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\Desktop\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0"/>
            <a:ext cx="2214578" cy="15716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 descr="dn4m6fr_321fj7zxngd_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14554"/>
            <a:ext cx="7286676" cy="4643446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57163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angle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Что такое </a:t>
            </a:r>
            <a:b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2" descr="C:\Users\1\Desktop\romash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71834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857520" cy="16430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atin typeface="Comic Sans MS" pitchFamily="66" charset="0"/>
              </a:rPr>
              <a:t>   СЕМЬЯ - </a:t>
            </a:r>
            <a:endParaRPr lang="ru-RU" sz="7200" b="1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Место, где человек должен учиться творить добро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Дом, где тепло и уютно, где тебя любят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Родные друг другу люди и у них общие интересы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Группа  живущих вместе близких родственников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(словарь С.И.Ожегова)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071678"/>
            <a:ext cx="8358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Comic Sans MS" pitchFamily="66" charset="0"/>
              </a:rPr>
              <a:t>ЭТО  СЕМЕРО  ТАКИХ  ЖЕ, </a:t>
            </a:r>
          </a:p>
          <a:p>
            <a:pPr algn="ctr"/>
            <a:r>
              <a:rPr lang="ru-RU" sz="7200" b="1" dirty="0" smtClean="0">
                <a:latin typeface="Comic Sans MS" pitchFamily="66" charset="0"/>
              </a:rPr>
              <a:t>КАК </a:t>
            </a:r>
            <a:r>
              <a:rPr lang="ru-RU" sz="9600" b="1" dirty="0" smtClean="0">
                <a:solidFill>
                  <a:srgbClr val="FF0000"/>
                </a:solidFill>
                <a:latin typeface="Comic Sans MS" pitchFamily="66" charset="0"/>
              </a:rPr>
              <a:t>Я</a:t>
            </a:r>
            <a:endParaRPr lang="ru-RU" sz="9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Picture 3" descr="C:\Users\1\Desktop\Семья Семинар\Семья Материал\ромашка 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endParaRPr lang="ru-RU" sz="6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 descr="C:\Users\1\Desktop\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500330" cy="1860711"/>
          </a:xfrm>
          <a:prstGeom prst="rect">
            <a:avLst/>
          </a:prstGeom>
          <a:noFill/>
        </p:spPr>
      </p:pic>
      <p:pic>
        <p:nvPicPr>
          <p:cNvPr id="5" name="Picture 4" descr="C:\Users\Владелец\Desktop\Новая папка (2)\Рисунок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"/>
            <a:ext cx="5572132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" name="Picture 4" descr="C:\Users\Владелец\Desktop\Новая папка (2)\Рисунок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5993"/>
            <a:ext cx="5694363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7" name="Picture 4" descr="C:\Users\Владелец\Desktop\Новая папка (2)\Рисунок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4400" y="2285992"/>
            <a:ext cx="56896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8" name="Picture 4" descr="C:\Users\Владелец\Desktop\Новая папка (2)\Рисунок3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116757"/>
            <a:ext cx="4978391" cy="349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9" name="Picture 4" descr="C:\Users\Владелец\Desktop\Новая папка (2)\Рисунок3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2214554"/>
            <a:ext cx="6072198" cy="464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" name="Picture 4" descr="mpj0409641000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28" y="500042"/>
            <a:ext cx="4143372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4929198"/>
            <a:ext cx="8858280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«ЛЮБОВЬ, ПРОЩЕНИЕ, ТЕРПЕНИЕ»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СТО РАЗ ЛЮБОВЬ, СТО РАЗ ПРОЩЕНИЕ,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 РАЗ ТЕРПЕНИЕ».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romas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1654064" cy="10001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85918" y="214290"/>
            <a:ext cx="714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 семейные  ценности?</a:t>
            </a:r>
          </a:p>
          <a:p>
            <a:pPr algn="ctr"/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Составьте кластер используя: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группа 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прилагательные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группа 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глаголы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группа 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существительные</a:t>
            </a:r>
            <a:endParaRPr lang="ru-RU" sz="4000" dirty="0"/>
          </a:p>
        </p:txBody>
      </p:sp>
      <p:pic>
        <p:nvPicPr>
          <p:cNvPr id="10" name="Picture 8" descr="http://nachalka.com/sites/default/userpic/my_family/family_zu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Семья Семинар\Семья Материал\flowers_145017-8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9" y="0"/>
            <a:ext cx="75724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Выбери семейные ценности</a:t>
            </a:r>
          </a:p>
          <a:p>
            <a:pPr algn="ctr"/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8572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Дети  </a:t>
            </a:r>
            <a:r>
              <a:rPr lang="ru-RU" sz="3200" b="1" dirty="0" smtClean="0"/>
              <a:t>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Забота         Ненависть       Дружба                                      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Болезнь              Уважение           Терпение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Радость        Ссора                        Доверие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Любовь              Вражда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Дом               Поддержка               Здоровье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Злоба        Добро      Тепло    Счастье      Уют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Ответственность            Согласие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Недоверие    Понимание     Чистота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Спокойствие       Ложь                 Выручка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Грубость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28860" cy="18075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СИНКВЕЙН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858280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        </a:t>
            </a:r>
            <a:r>
              <a:rPr lang="ru-RU" b="1" u="sng" dirty="0" smtClean="0"/>
              <a:t>ПРАВИЛА НАПИСАНИЯ СИНКВЕЙНА</a:t>
            </a:r>
            <a:r>
              <a:rPr lang="ru-RU" u="sng" dirty="0" smtClean="0"/>
              <a:t> </a:t>
            </a:r>
            <a:endParaRPr lang="ru-RU" dirty="0" smtClean="0"/>
          </a:p>
          <a:p>
            <a:r>
              <a:rPr lang="ru-RU" b="1" dirty="0" smtClean="0">
                <a:solidFill>
                  <a:srgbClr val="00B050"/>
                </a:solidFill>
              </a:rPr>
              <a:t>1 строчка </a:t>
            </a:r>
            <a:r>
              <a:rPr lang="ru-RU" b="1" dirty="0" smtClean="0"/>
              <a:t>–существительное. </a:t>
            </a:r>
            <a:r>
              <a:rPr lang="ru-RU" b="1" dirty="0" smtClean="0">
                <a:solidFill>
                  <a:srgbClr val="FF0000"/>
                </a:solidFill>
              </a:rPr>
              <a:t>Семья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2 строчка </a:t>
            </a:r>
            <a:r>
              <a:rPr lang="ru-RU" b="1" dirty="0" smtClean="0"/>
              <a:t>– два прилагательных. </a:t>
            </a:r>
            <a:r>
              <a:rPr lang="ru-RU" b="1" dirty="0" smtClean="0">
                <a:solidFill>
                  <a:srgbClr val="FF0000"/>
                </a:solidFill>
              </a:rPr>
              <a:t>Какая она? 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3 строчка </a:t>
            </a:r>
            <a:r>
              <a:rPr lang="ru-RU" b="1" dirty="0" smtClean="0"/>
              <a:t>– три глагола. 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     Что она делает? делают?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4 строчка </a:t>
            </a:r>
            <a:r>
              <a:rPr lang="ru-RU" b="1" dirty="0" smtClean="0"/>
              <a:t>– четыре слова – предложение. </a:t>
            </a:r>
            <a:r>
              <a:rPr lang="ru-RU" b="1" dirty="0" smtClean="0">
                <a:solidFill>
                  <a:srgbClr val="FF0000"/>
                </a:solidFill>
              </a:rPr>
              <a:t>Предложение о семье или пословица.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5 строчка </a:t>
            </a:r>
            <a:r>
              <a:rPr lang="ru-RU" b="1" dirty="0" smtClean="0"/>
              <a:t>– одно слово – </a:t>
            </a:r>
            <a:r>
              <a:rPr lang="ru-RU" b="1" dirty="0" smtClean="0">
                <a:solidFill>
                  <a:srgbClr val="FF0000"/>
                </a:solidFill>
              </a:rPr>
              <a:t>ассоциация, синоним</a:t>
            </a:r>
            <a:r>
              <a:rPr lang="ru-RU" b="1" dirty="0" smtClean="0"/>
              <a:t>, или, как по-другому можно назвать семью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28444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de fundo para PowerPoint tema Mães">
  <a:themeElements>
    <a:clrScheme name="Fundição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TS102555953</Template>
  <TotalTime>977</TotalTime>
  <Words>352</Words>
  <Application>Microsoft Office PowerPoint</Application>
  <PresentationFormat>Экран (4:3)</PresentationFormat>
  <Paragraphs>107</Paragraphs>
  <Slides>17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Slide de fundo para PowerPoint tema Mães</vt:lpstr>
      <vt:lpstr> </vt:lpstr>
      <vt:lpstr> </vt:lpstr>
      <vt:lpstr>Презентация PowerPoint</vt:lpstr>
      <vt:lpstr>   Что такое                              СЕМЬЯ?</vt:lpstr>
      <vt:lpstr>   СЕМЬЯ - </vt:lpstr>
      <vt:lpstr>Презентация PowerPoint</vt:lpstr>
      <vt:lpstr>Презентация PowerPoint</vt:lpstr>
      <vt:lpstr>Презентация PowerPoint</vt:lpstr>
      <vt:lpstr>СИНКВЕЙН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administrator</cp:lastModifiedBy>
  <cp:revision>130</cp:revision>
  <dcterms:created xsi:type="dcterms:W3CDTF">2012-08-28T06:50:31Z</dcterms:created>
  <dcterms:modified xsi:type="dcterms:W3CDTF">2015-02-26T18:36:03Z</dcterms:modified>
</cp:coreProperties>
</file>